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 autoCompressPictures="0" embedTrueTypeFonts="1" saveSubsetFonts="1" strictFirstAndLastChars="0">
  <p:sldMasterIdLst>
    <p:sldMasterId id="214748366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9144000" cy="5143500"/>
  <p:notesSz cx="6858000" cy="9144000"/>
  <p:embeddedFontLst>
    <p:embeddedFont>
      <p:font typeface="Funnel Display"/>
      <p:regular r:id="rId42"/>
      <p:bold r:id="rId43"/>
    </p:embeddedFont>
    <p:embeddedFont>
      <p:font typeface="Instrument Sans SemiBold"/>
      <p:regular r:id="rId44"/>
      <p:bold r:id="rId45"/>
      <p:italic r:id="rId46"/>
      <p:boldItalic r:id="rId47"/>
    </p:embeddedFont>
    <p:embeddedFont>
      <p:font typeface="Funnel Display Light"/>
      <p:regular r:id="rId48"/>
      <p:bold r:id="rId49"/>
    </p:embeddedFont>
    <p:embeddedFont>
      <p:font typeface="Instrument Sans"/>
      <p:regular r:id="rId50"/>
      <p:bold r:id="rId51"/>
      <p:italic r:id="rId52"/>
      <p:boldItalic r:id="rId53"/>
    </p:embeddedFont>
  </p:embeddedFontLst>
  <p:defaultTextStyle>
    <a:defPPr algn="l" lvl="0" marR="0" rtl="0">
      <a:lnSpc>
        <a:spcPct val="100000"/>
      </a:lnSpc>
      <a:spcBef>
        <a:spcPts val="0"/>
      </a:spcBef>
      <a:spcAft>
        <a:spcPts val="0"/>
      </a:spcAft>
    </a:defPPr>
    <a:lvl1pPr algn="l" lvl="0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1pPr>
    <a:lvl2pPr algn="l" lvl="1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2pPr>
    <a:lvl3pPr algn="l" lvl="2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3pPr>
    <a:lvl4pPr algn="l" lvl="3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4pPr>
    <a:lvl5pPr algn="l" lvl="4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5pPr>
    <a:lvl6pPr algn="l" lvl="5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6pPr>
    <a:lvl7pPr algn="l" lvl="6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7pPr>
    <a:lvl8pPr algn="l" lvl="7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8pPr>
    <a:lvl9pPr algn="l" lvl="8" marR="0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cap="none" i="0" strike="noStrike" sz="1400" u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92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C31AEC4-3AE5-4DDC-B856-EBBD7CF7CAAB}">
  <a:tblStyle styleId="{BC31AEC4-3AE5-4DDC-B856-EBBD7CF7CA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 showComments="0">
  <p:slideViewPr>
    <p:cSldViewPr snapToGrid="0">
      <p:cViewPr varScale="1">
        <p:scale>
          <a:sx d="100" n="100"/>
          <a:sy d="100" n="100"/>
        </p:scale>
        <p:origin x="0" y="0"/>
      </p:cViewPr>
      <p:guideLst>
        <p:guide pos="192"/>
      </p:guideLst>
    </p:cSldViewPr>
  </p:slideViewPr>
</p:viewPr>
</file>

<file path=ppt/_rels/presentation.xml.rels><?xml version="1.0" encoding="UTF-8"?><Relationships xmlns="http://schemas.openxmlformats.org/package/2006/relationships"><Relationship Id="rId6" Type="http://schemas.openxmlformats.org/officeDocument/2006/relationships/slide" Target="slides/slide1.xml" /><Relationship Id="rId7" Type="http://schemas.openxmlformats.org/officeDocument/2006/relationships/slide" Target="slides/slide2.xml" /><Relationship Id="rId8" Type="http://schemas.openxmlformats.org/officeDocument/2006/relationships/slide" Target="slides/slide3.xml" /><Relationship Id="rId9" Type="http://schemas.openxmlformats.org/officeDocument/2006/relationships/slide" Target="slides/slide4.xml" /><Relationship Id="rId10" Type="http://schemas.openxmlformats.org/officeDocument/2006/relationships/slide" Target="slides/slide5.xml" /><Relationship Id="rId11" Type="http://schemas.openxmlformats.org/officeDocument/2006/relationships/slide" Target="slides/slide6.xml" /><Relationship Id="rId12" Type="http://schemas.openxmlformats.org/officeDocument/2006/relationships/slide" Target="slides/slide7.xml" /><Relationship Id="rId13" Type="http://schemas.openxmlformats.org/officeDocument/2006/relationships/slide" Target="slides/slide8.xml" /><Relationship Id="rId14" Type="http://schemas.openxmlformats.org/officeDocument/2006/relationships/slide" Target="slides/slide9.xml" /><Relationship Id="rId15" Type="http://schemas.openxmlformats.org/officeDocument/2006/relationships/slide" Target="slides/slide10.xml" /><Relationship Id="rId16" Type="http://schemas.openxmlformats.org/officeDocument/2006/relationships/slide" Target="slides/slide11.xml" /><Relationship Id="rId17" Type="http://schemas.openxmlformats.org/officeDocument/2006/relationships/slide" Target="slides/slide12.xml" /><Relationship Id="rId18" Type="http://schemas.openxmlformats.org/officeDocument/2006/relationships/slide" Target="slides/slide13.xml" /><Relationship Id="rId19" Type="http://schemas.openxmlformats.org/officeDocument/2006/relationships/slide" Target="slides/slide14.xml" /><Relationship Id="rId20" Type="http://schemas.openxmlformats.org/officeDocument/2006/relationships/slide" Target="slides/slide15.xml" /><Relationship Id="rId21" Type="http://schemas.openxmlformats.org/officeDocument/2006/relationships/slide" Target="slides/slide16.xml" /><Relationship Id="rId22" Type="http://schemas.openxmlformats.org/officeDocument/2006/relationships/slide" Target="slides/slide17.xml" /><Relationship Id="rId23" Type="http://schemas.openxmlformats.org/officeDocument/2006/relationships/slide" Target="slides/slide18.xml" /><Relationship Id="rId24" Type="http://schemas.openxmlformats.org/officeDocument/2006/relationships/slide" Target="slides/slide19.xml" /><Relationship Id="rId25" Type="http://schemas.openxmlformats.org/officeDocument/2006/relationships/slide" Target="slides/slide20.xml" /><Relationship Id="rId26" Type="http://schemas.openxmlformats.org/officeDocument/2006/relationships/slide" Target="slides/slide21.xml" /><Relationship Id="rId27" Type="http://schemas.openxmlformats.org/officeDocument/2006/relationships/slide" Target="slides/slide22.xml" /><Relationship Id="rId28" Type="http://schemas.openxmlformats.org/officeDocument/2006/relationships/slide" Target="slides/slide23.xml" /><Relationship Id="rId29" Type="http://schemas.openxmlformats.org/officeDocument/2006/relationships/slide" Target="slides/slide24.xml" /><Relationship Id="rId30" Type="http://schemas.openxmlformats.org/officeDocument/2006/relationships/slide" Target="slides/slide25.xml" /><Relationship Id="rId31" Type="http://schemas.openxmlformats.org/officeDocument/2006/relationships/slide" Target="slides/slide26.xml" /><Relationship Id="rId32" Type="http://schemas.openxmlformats.org/officeDocument/2006/relationships/slide" Target="slides/slide27.xml" /><Relationship Id="rId33" Type="http://schemas.openxmlformats.org/officeDocument/2006/relationships/slide" Target="slides/slide28.xml" /><Relationship Id="rId34" Type="http://schemas.openxmlformats.org/officeDocument/2006/relationships/slide" Target="slides/slide29.xml" /><Relationship Id="rId35" Type="http://schemas.openxmlformats.org/officeDocument/2006/relationships/slide" Target="slides/slide30.xml" /><Relationship Id="rId36" Type="http://schemas.openxmlformats.org/officeDocument/2006/relationships/slide" Target="slides/slide31.xml" /><Relationship Id="rId37" Type="http://schemas.openxmlformats.org/officeDocument/2006/relationships/slide" Target="slides/slide32.xml" /><Relationship Id="rId38" Type="http://schemas.openxmlformats.org/officeDocument/2006/relationships/slide" Target="slides/slide33.xml" /><Relationship Id="rId39" Type="http://schemas.openxmlformats.org/officeDocument/2006/relationships/slide" Target="slides/slide34.xml" /><Relationship Id="rId40" Type="http://schemas.openxmlformats.org/officeDocument/2006/relationships/slide" Target="slides/slide35.xml" /><Relationship Id="rId41" Type="http://schemas.openxmlformats.org/officeDocument/2006/relationships/slide" Target="slides/slide36.xml" /><Relationship Id="rId50" Type="http://schemas.openxmlformats.org/officeDocument/2006/relationships/font" Target="fonts/InstrumentSans-regular.fntdata" /><Relationship Id="rId49" Type="http://schemas.openxmlformats.org/officeDocument/2006/relationships/font" Target="fonts/FunnelDisplayLight-bold.fntdata" /><Relationship Id="rId52" Type="http://schemas.openxmlformats.org/officeDocument/2006/relationships/font" Target="fonts/InstrumentSans-italic.fntdata" /><Relationship Id="rId51" Type="http://schemas.openxmlformats.org/officeDocument/2006/relationships/font" Target="fonts/InstrumentSans-bold.fntdata" /><Relationship Id="rId53" Type="http://schemas.openxmlformats.org/officeDocument/2006/relationships/font" Target="fonts/InstrumentSans-boldItalic.fntdata" /><Relationship Id="rId46" Type="http://schemas.openxmlformats.org/officeDocument/2006/relationships/font" Target="fonts/InstrumentSansSemiBold-italic.fntdata" /><Relationship Id="rId45" Type="http://schemas.openxmlformats.org/officeDocument/2006/relationships/font" Target="fonts/InstrumentSansSemiBold-bold.fntdata" /><Relationship Id="rId48" Type="http://schemas.openxmlformats.org/officeDocument/2006/relationships/font" Target="fonts/FunnelDisplayLight-regular.fntdata" /><Relationship Id="rId47" Type="http://schemas.openxmlformats.org/officeDocument/2006/relationships/font" Target="fonts/InstrumentSansSemiBold-boldItalic.fntdata" /><Relationship Id="rId43" Type="http://schemas.openxmlformats.org/officeDocument/2006/relationships/font" Target="fonts/FunnelDisplay-bold.fntdata" /><Relationship Id="rId42" Type="http://schemas.openxmlformats.org/officeDocument/2006/relationships/font" Target="fonts/FunnelDisplay-regular.fntdata" /><Relationship Id="rId44" Type="http://schemas.openxmlformats.org/officeDocument/2006/relationships/font" Target="fonts/InstrumentSansSemiBold-regular.fntdata" /><Relationship Id="rId1" Type="http://schemas.openxmlformats.org/officeDocument/2006/relationships/theme" Target="theme/theme2.xml" /><Relationship Id="rId2" Type="http://schemas.openxmlformats.org/officeDocument/2006/relationships/viewProps" Target="viewProps.xml" /><Relationship Id="rId3" Type="http://schemas.openxmlformats.org/officeDocument/2006/relationships/presProps" Target="presProps.xml" /><Relationship Id="rId4" Type="http://schemas.openxmlformats.org/officeDocument/2006/relationships/tableStyles" Target="tableStyles.xml" /><Relationship Id="rId5" Type="http://schemas.openxmlformats.org/officeDocument/2006/relationships/slideMaster" Target="slideMasters/slideMaster1.xml" 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hyperlink" Target="http://www.gitguardian.com" TargetMode="External"/><Relationship Id="rId4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gitguardian.com/monitor-internal-repositories-for-secrets" TargetMode="External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8.png"/><Relationship Id="rId3" Type="http://schemas.openxmlformats.org/officeDocument/2006/relationships/hyperlink" Target="https://www.gitguardian.com/monitor-internal-repositories-for-secrets" TargetMode="External"/><Relationship Id="rId4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8.png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 2 1">
  <p:cSld name="TITLE_ONLY_2_1_1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" name="Google Shape;53;p11"/>
          <p:cNvCxnSpPr/>
          <p:nvPr/>
        </p:nvCxnSpPr>
        <p:spPr>
          <a:xfrm>
            <a:off x="335275" y="4854300"/>
            <a:ext cx="846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">
  <p:cSld name="TITLE_ONLY_1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2"/>
          <p:cNvPicPr preferRelativeResize="0"/>
          <p:nvPr/>
        </p:nvPicPr>
        <p:blipFill rotWithShape="1">
          <a:blip r:embed="rId2">
            <a:alphaModFix amt="60000"/>
          </a:blip>
          <a:srcRect b="20286" l="0" r="0" t="11083"/>
          <a:stretch/>
        </p:blipFill>
        <p:spPr>
          <a:xfrm>
            <a:off x="0" y="2851550"/>
            <a:ext cx="9144003" cy="229195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2"/>
          <p:cNvSpPr txBox="1"/>
          <p:nvPr/>
        </p:nvSpPr>
        <p:spPr>
          <a:xfrm>
            <a:off x="3408800" y="2734500"/>
            <a:ext cx="2326200" cy="13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989F8"/>
                </a:solidFill>
                <a:uFill>
                  <a:noFill/>
                </a:uFill>
                <a:latin typeface="Instrument Sans"/>
                <a:ea typeface="Instrument Sans"/>
                <a:cs typeface="Instrument Sans"/>
                <a:sym typeface="Instrumen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gitguardian.com</a:t>
            </a:r>
            <a:endParaRPr sz="1300">
              <a:solidFill>
                <a:srgbClr val="5989F8"/>
              </a:solidFill>
              <a:latin typeface="Instrument Sans"/>
              <a:ea typeface="Instrument Sans"/>
              <a:cs typeface="Instrument Sans"/>
              <a:sym typeface="Instrument Sans"/>
            </a:endParaRPr>
          </a:p>
        </p:txBody>
      </p:sp>
      <p:pic>
        <p:nvPicPr>
          <p:cNvPr id="57" name="Google Shape;5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0950" y="911075"/>
            <a:ext cx="3161948" cy="103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2"/>
          <p:cNvSpPr txBox="1"/>
          <p:nvPr>
            <p:ph type="title"/>
          </p:nvPr>
        </p:nvSpPr>
        <p:spPr>
          <a:xfrm>
            <a:off x="2193075" y="2258355"/>
            <a:ext cx="4757700" cy="37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Instrument Sans"/>
              <a:buNone/>
              <a:defRPr b="0" sz="1700">
                <a:solidFill>
                  <a:schemeClr val="lt1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l 1">
  <p:cSld name="TITLE_ONLY_1_1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 amt="60000"/>
          </a:blip>
          <a:srcRect b="20286" l="0" r="0" t="11083"/>
          <a:stretch/>
        </p:blipFill>
        <p:spPr>
          <a:xfrm>
            <a:off x="0" y="2851550"/>
            <a:ext cx="9144003" cy="229195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type="title"/>
          </p:nvPr>
        </p:nvSpPr>
        <p:spPr>
          <a:xfrm>
            <a:off x="1634250" y="1508275"/>
            <a:ext cx="5875500" cy="774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825" y="4581225"/>
            <a:ext cx="237600" cy="2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3"/>
          <p:cNvSpPr txBox="1"/>
          <p:nvPr/>
        </p:nvSpPr>
        <p:spPr>
          <a:xfrm>
            <a:off x="5746200" y="4616775"/>
            <a:ext cx="3032100" cy="1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lt1"/>
                </a:solidFill>
                <a:latin typeface="Instrument Sans SemiBold"/>
                <a:ea typeface="Instrument Sans SemiBold"/>
                <a:cs typeface="Instrument Sans SemiBold"/>
                <a:sym typeface="Instrument Sans SemiBold"/>
              </a:rPr>
              <a:t>GitGuardian </a:t>
            </a:r>
            <a:endParaRPr sz="1200">
              <a:solidFill>
                <a:schemeClr val="lt1"/>
              </a:solidFill>
              <a:latin typeface="Instrument Sans SemiBold"/>
              <a:ea typeface="Instrument Sans SemiBold"/>
              <a:cs typeface="Instrument Sans SemiBold"/>
              <a:sym typeface="Instrument Sans SemiBold"/>
            </a:endParaRPr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613700" y="4604775"/>
            <a:ext cx="2322600" cy="19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/subtitle 3 1">
  <p:cSld name="TITLE_AND_TWO_COLUMNS_3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7"/>
          <p:cNvCxnSpPr/>
          <p:nvPr/>
        </p:nvCxnSpPr>
        <p:spPr>
          <a:xfrm>
            <a:off x="1446400" y="4854300"/>
            <a:ext cx="7355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7"/>
          <p:cNvSpPr txBox="1"/>
          <p:nvPr>
            <p:ph type="title"/>
          </p:nvPr>
        </p:nvSpPr>
        <p:spPr>
          <a:xfrm>
            <a:off x="304775" y="423677"/>
            <a:ext cx="4890000" cy="3549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" type="subTitle"/>
          </p:nvPr>
        </p:nvSpPr>
        <p:spPr>
          <a:xfrm>
            <a:off x="304775" y="176900"/>
            <a:ext cx="5981700" cy="225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9pPr>
          </a:lstStyle>
          <a:p/>
        </p:txBody>
      </p:sp>
      <p:pic>
        <p:nvPicPr>
          <p:cNvPr id="42" name="Google Shape;42;p7"/>
          <p:cNvPicPr preferRelativeResize="0"/>
          <p:nvPr/>
        </p:nvPicPr>
        <p:blipFill rotWithShape="1">
          <a:blip r:embed="rId2">
            <a:alphaModFix/>
          </a:blip>
          <a:srcRect b="0" l="59" r="69" t="0"/>
          <a:stretch/>
        </p:blipFill>
        <p:spPr>
          <a:xfrm>
            <a:off x="235325" y="4660100"/>
            <a:ext cx="1078600" cy="3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Only 2">
  <p:cSld name="TITLE_ONLY_2_1">
    <p:bg>
      <p:bgPr>
        <a:solidFill>
          <a:schemeClr val="lt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Google Shape;51;p10"/>
          <p:cNvCxnSpPr/>
          <p:nvPr/>
        </p:nvCxnSpPr>
        <p:spPr>
          <a:xfrm>
            <a:off x="335275" y="4854300"/>
            <a:ext cx="84666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11" Target="../slideLayouts/slideLayout11.xml" Type="http://schemas.openxmlformats.org/officeDocument/2006/relationships/slideLayout" /><Relationship Id="rId10" Target="../slideLayouts/slideLayout10.xml" Type="http://schemas.openxmlformats.org/officeDocument/2006/relationships/slideLayout" /><Relationship Id="rId13" Target="../theme/theme2.xml" Type="http://schemas.openxmlformats.org/officeDocument/2006/relationships/theme" /><Relationship Id="rId12" Target="../slideLayouts/slideLayout12.xml" Type="http://schemas.openxmlformats.org/officeDocument/2006/relationships/slideLayout" /><Relationship Id="rId1" Target="../slideLayouts/slideLayout1.xml" Type="http://schemas.openxmlformats.org/officeDocument/2006/relationships/slideLayout" /><Relationship Id="rId2" Target="../slideLayouts/slideLayout2.xml" Type="http://schemas.openxmlformats.org/officeDocument/2006/relationships/slideLayout" /><Relationship Id="rId3" Target="../slideLayouts/slideLayout3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Relationship Id="rId5" Target="../slideLayouts/slideLayout5.xml" Type="http://schemas.openxmlformats.org/officeDocument/2006/relationships/slideLayout" /><Relationship Id="rId6" Target="../slideLayouts/slideLayout6.xml" Type="http://schemas.openxmlformats.org/officeDocument/2006/relationships/slideLayout" /><Relationship Id="rId7" Target="../slideLayouts/slideLayout7.xml" Type="http://schemas.openxmlformats.org/officeDocument/2006/relationships/slideLayout" /><Relationship Id="rId8" Target="../slideLayouts/slideLayout8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ahyp="http://schemas.microsoft.com/office/drawing/2018/hyperlinkcolor" xmlns:c="http://schemas.openxmlformats.org/drawingml/2006/chart" xmlns:com="http://schemas.openxmlformats.org/drawingml/2006/compatibility" xmlns:dgm="http://schemas.openxmlformats.org/drawingml/2006/diagram" xmlns:mc="http://schemas.openxmlformats.org/markup-compatibility/2006" xmlns:mv="urn:schemas-microsoft-com:mac:vml" xmlns:o="urn:schemas-microsoft-com:office:office" xmlns:p="http://schemas.openxmlformats.org/presentationml/2006/main" xmlns:p14="http://schemas.microsoft.com/office/powerpoint/2010/main" xmlns:p15="http://schemas.microsoft.com/office/powerpoint/2012/main" xmlns:pvml="urn:schemas-microsoft-com:office:powerpoint" xmlns:r="http://schemas.openxmlformats.org/officeDocument/2006/relationships" xmlns:v="urn:schemas-microsoft-com:vml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74325" y="365751"/>
            <a:ext cx="4890000" cy="420600"/>
          </a:xfrm>
          <a:prstGeom prst="rect">
            <a:avLst/>
          </a:prstGeom>
          <a:noFill/>
          <a:ln>
            <a:noFill/>
          </a:ln>
        </p:spPr>
        <p:txBody>
          <a:bodyPr anchor="t" anchorCtr="0" bIns="0" lIns="0" rIns="0" spcFirstLastPara="1" tIns="0" wrap="square">
            <a:spAutoFit/>
          </a:bodyPr>
          <a:lstStyle>
            <a:lvl1pPr lv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Funnel Display"/>
              <a:buNone/>
              <a:defRPr b="1" sz="2300">
                <a:solidFill>
                  <a:schemeClr val="dk1"/>
                </a:solidFill>
                <a:latin typeface="Funnel Display"/>
                <a:ea typeface="Funnel Display"/>
                <a:cs typeface="Funnel Display"/>
                <a:sym typeface="Funnel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Source Sans Pro"/>
              <a:buNone/>
              <a:defRPr b="1" sz="26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506350" y="1633350"/>
            <a:ext cx="4131300" cy="1876800"/>
          </a:xfrm>
          <a:prstGeom prst="rect">
            <a:avLst/>
          </a:prstGeom>
          <a:noFill/>
          <a:ln>
            <a:noFill/>
          </a:ln>
        </p:spPr>
        <p:txBody>
          <a:bodyPr anchor="t" anchorCtr="0" bIns="0" lIns="0" rIns="0" spcFirstLastPara="1" tIns="0" wrap="square">
            <a:noAutofit/>
          </a:bodyPr>
          <a:lstStyle>
            <a:lvl1pPr indent="-3111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Font typeface="Instrument Sans"/>
              <a:buChar char="●"/>
              <a:defRPr sz="13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1pPr>
            <a:lvl2pPr indent="-2984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strument Sans"/>
              <a:buChar char="→"/>
              <a:defRPr sz="1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2pPr>
            <a:lvl3pPr indent="-2984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strument Sans"/>
              <a:buChar char="■"/>
              <a:defRPr sz="1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3pPr>
            <a:lvl4pPr indent="-2984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strument Sans"/>
              <a:buChar char="●"/>
              <a:defRPr sz="1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4pPr>
            <a:lvl5pPr indent="-2984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Instrument Sans"/>
              <a:buChar char="○"/>
              <a:defRPr sz="11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5pPr>
            <a:lvl6pPr indent="-2857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Instrument Sans"/>
              <a:buChar char="■"/>
              <a:defRPr sz="9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6pPr>
            <a:lvl7pPr indent="-2857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Instrument Sans"/>
              <a:buChar char="●"/>
              <a:defRPr sz="9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7pPr>
            <a:lvl8pPr indent="-2857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Instrument Sans"/>
              <a:buChar char="○"/>
              <a:defRPr sz="9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8pPr>
            <a:lvl9pPr indent="-2857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Instrument Sans"/>
              <a:buChar char="■"/>
              <a:defRPr sz="900">
                <a:solidFill>
                  <a:schemeClr val="dk2"/>
                </a:solidFill>
                <a:latin typeface="Instrument Sans"/>
                <a:ea typeface="Instrument Sans"/>
                <a:cs typeface="Instrument Sans"/>
                <a:sym typeface="Instrumen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folHlink="folHlink" hlink="hlink" tx1="dk1" tx2="lt2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algn="l" lvl="0" marR="0" rtl="0">
        <a:lnSpc>
          <a:spcPct val="100000"/>
        </a:lnSpc>
        <a:spcBef>
          <a:spcPts val="0"/>
        </a:spcBef>
        <a:spcAft>
          <a:spcPts val="0"/>
        </a:spcAft>
      </a:defPPr>
      <a:lvl1pPr algn="l" lvl="0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algn="l" lvl="1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algn="l" lvl="2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algn="l" lvl="3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algn="l" lvl="4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algn="l" lvl="5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algn="l" lvl="6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algn="l" lvl="7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algn="l" lvl="8" marR="0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cap="none" i="0" strike="noStrike" sz="1400" u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30">
          <p15:clr>
            <a:srgbClr val="EA4335"/>
          </p15:clr>
        </p15:guide>
        <p15:guide id="2" orient="horz" pos="230">
          <p15:clr>
            <a:srgbClr val="EA4335"/>
          </p15:clr>
        </p15:guide>
        <p15:guide id="3" pos="265">
          <p15:clr>
            <a:srgbClr val="EA4335"/>
          </p15:clr>
        </p15:guide>
        <p15:guide id="4" pos="2304">
          <p15:clr>
            <a:srgbClr val="FFD966"/>
          </p15:clr>
        </p15:guide>
        <p15:guide id="5" pos="2339">
          <p15:clr>
            <a:srgbClr val="FFD966"/>
          </p15:clr>
        </p15:guide>
        <p15:guide id="6" pos="2650">
          <p15:clr>
            <a:srgbClr val="FFD966"/>
          </p15:clr>
        </p15:guide>
        <p15:guide id="7" pos="2684">
          <p15:clr>
            <a:srgbClr val="FFD966"/>
          </p15:clr>
        </p15:guide>
        <p15:guide id="8" pos="3341">
          <p15:clr>
            <a:srgbClr val="FFD966"/>
          </p15:clr>
        </p15:guide>
        <p15:guide id="9" pos="3375">
          <p15:clr>
            <a:srgbClr val="FFD966"/>
          </p15:clr>
        </p15:guide>
        <p15:guide id="10" pos="4781">
          <p15:clr>
            <a:srgbClr val="FFD966"/>
          </p15:clr>
        </p15:guide>
        <p15:guide id="11" pos="4815">
          <p15:clr>
            <a:srgbClr val="FFD966"/>
          </p15:clr>
        </p15:guide>
        <p15:guide id="12" pos="5495">
          <p15:clr>
            <a:srgbClr val="EA4335"/>
          </p15:clr>
        </p15:guide>
        <p15:guide id="13" pos="5530">
          <p15:clr>
            <a:srgbClr val="EA4335"/>
          </p15:clr>
        </p15:guide>
        <p15:guide id="14" orient="horz" pos="265">
          <p15:clr>
            <a:srgbClr val="EA4335"/>
          </p15:clr>
        </p15:guide>
        <p15:guide id="15" orient="horz" pos="461">
          <p15:clr>
            <a:srgbClr val="FFD966"/>
          </p15:clr>
        </p15:guide>
        <p15:guide id="16" orient="horz" pos="495">
          <p15:clr>
            <a:srgbClr val="FFD966"/>
          </p15:clr>
        </p15:guide>
        <p15:guide id="17" orient="horz" pos="2730">
          <p15:clr>
            <a:srgbClr val="FFD966"/>
          </p15:clr>
        </p15:guide>
        <p15:guide id="18" orient="horz" pos="2765">
          <p15:clr>
            <a:srgbClr val="FFD966"/>
          </p15:clr>
        </p15:guide>
        <p15:guide id="19" orient="horz" pos="2961">
          <p15:clr>
            <a:srgbClr val="EA4335"/>
          </p15:clr>
        </p15:guide>
        <p15:guide id="20" orient="horz" pos="2995">
          <p15:clr>
            <a:srgbClr val="EA4335"/>
          </p15:clr>
        </p15:guide>
      </p15:sldGuideLst>
    </p:ext>
  </p:extLst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hub.com/GitGuardian/gg-mcp" TargetMode="Externa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gitguardian.com" TargetMode="External" /><Relationship Id="rId3" Type="http://schemas.openxmlformats.org/officeDocument/2006/relationships/hyperlink" Target="https://www.cyberark.com/products/secrets-management/" TargetMode="External" /><Relationship Id="rId4" Type="http://schemas.openxmlformats.org/officeDocument/2006/relationships/hyperlink" Target="https://github.com/GitGuardian/gg-mcp" TargetMode="External" /><Relationship Id="rId5" Type="http://schemas.openxmlformats.org/officeDocument/2006/relationships/hyperlink" Target="https://modelcontextprotocol.io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Tackling Secret &amp; Vault Sprawl with AI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GitGuardian + CyberArk MCP Servers in Action</a:t>
            </a:r>
          </a:p>
          <a:p>
            <a:pPr lvl="0" indent="0" marL="0">
              <a:buNone/>
            </a:pPr>
            <a:r>
              <a:rPr i="1"/>
              <a:t>A joint webinar — GitGuardian &amp; CyberArk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Vaults Are the Right Answer — But…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Vaults are the </a:t>
            </a:r>
            <a:r>
              <a:rPr b="1"/>
              <a:t>correct</a:t>
            </a:r>
            <a:r>
              <a:rPr/>
              <a:t> answer. </a:t>
            </a:r>
            <a:r>
              <a:rPr b="1"/>
              <a:t>The problem? Vault sprawl.</a:t>
            </a:r>
          </a:p>
          <a:p>
            <a:pPr lvl="0"/>
            <a:r>
              <a:rPr/>
              <a:t>Multiple vaults across teams, clouds, and environments</a:t>
            </a:r>
          </a:p>
          <a:p>
            <a:pPr lvl="0"/>
            <a:r>
              <a:rPr/>
              <a:t>Developers don’t know </a:t>
            </a:r>
            <a:r>
              <a:rPr b="1"/>
              <a:t>which vault to use</a:t>
            </a:r>
            <a:r>
              <a:rPr/>
              <a:t> or </a:t>
            </a:r>
            <a:r>
              <a:rPr b="1"/>
              <a:t>how to use it</a:t>
            </a:r>
          </a:p>
          <a:p>
            <a:pPr lvl="0"/>
            <a:r>
              <a:rPr/>
              <a:t>Each vault has its own API, CLI, and auth flow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{BC31AEC4-3AE5-4DDC-B856-EBBD7CF7CAAB}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ideal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The reality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All secrets in vaults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Scattered across code, configs, .env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Clear ownership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Nobody knows who owns what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Automated rotation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Manual — or none at all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One vault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3-5 vaults</a:t>
                      </a:r>
                      <a:r>
                        <a:rPr/>
                        <a:t> per enterprise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Missing Link: Detection to Remediation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Today’s workflow is </a:t>
            </a:r>
            <a:r>
              <a:rPr b="1"/>
              <a:t>broken</a:t>
            </a:r>
            <a:r>
              <a:rPr/>
              <a:t>:</a:t>
            </a:r>
          </a:p>
          <a:p>
            <a:pPr lvl="0" indent="0">
              <a:buNone/>
            </a:pPr>
            <a:r>
              <a:rPr>
                <a:latin typeface="Courier"/>
              </a:rPr>
              <a:t> Developer commits secret
        ▼
 Scanner detects it (CI/CD — hours later)
        ▼
 Alert fires → dashboard → ticket
        ▼
 Developer context-switches
        ▼
 Manually rotates + vaults the secret  →  30-60 min of toil</a:t>
            </a:r>
          </a:p>
          <a:p>
            <a:pPr lvl="0" indent="0" marL="0">
              <a:buNone/>
            </a:pPr>
            <a:r>
              <a:rPr b="1"/>
              <a:t>What if AI could bridge this gap — from detection to vault — in seconds?</a:t>
            </a:r>
          </a:p>
        </p:txBody>
      </p:sp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Bigger Picture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Identity-based workloads and enterprise reality</a:t>
            </a:r>
          </a:p>
        </p:txBody>
      </p:sp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Where We Should Be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industry is moving toward </a:t>
            </a:r>
            <a:r>
              <a:rPr b="1"/>
              <a:t>identity-based workloads</a:t>
            </a:r>
            <a:r>
              <a:rPr/>
              <a:t>:</a:t>
            </a:r>
          </a:p>
          <a:p>
            <a:pPr lvl="0"/>
            <a:r>
              <a:rPr/>
              <a:t>Workload identity federation (no more long-lived secrets)</a:t>
            </a:r>
          </a:p>
          <a:p>
            <a:pPr lvl="0"/>
            <a:r>
              <a:rPr/>
              <a:t>Just-in-time credential issuance</a:t>
            </a:r>
          </a:p>
          <a:p>
            <a:pPr lvl="0"/>
            <a:r>
              <a:rPr/>
              <a:t>Zero standing privileges</a:t>
            </a:r>
          </a:p>
          <a:p>
            <a:pPr lvl="0"/>
            <a:r>
              <a:rPr/>
              <a:t>Every workload authenticated by identity, not by secret</a:t>
            </a:r>
          </a:p>
          <a:p>
            <a:pPr lvl="0" indent="0" marL="0">
              <a:buNone/>
            </a:pPr>
            <a:r>
              <a:rPr b="1"/>
              <a:t>But the messy reality?</a:t>
            </a:r>
            <a:r>
              <a:rPr/>
              <a:t> This transformation takes </a:t>
            </a:r>
            <a:r>
              <a:rPr b="1"/>
              <a:t>years</a:t>
            </a:r>
            <a:r>
              <a:rPr/>
              <a:t> in the enterprise.</a:t>
            </a:r>
          </a:p>
          <a:p>
            <a:pPr lvl="0" indent="0" marL="0">
              <a:buNone/>
            </a:pPr>
            <a:r>
              <a:rPr/>
              <a:t>In the meantime, teams need practical tools to manage the </a:t>
            </a:r>
            <a:r>
              <a:rPr b="1"/>
              <a:t>millions of secrets that exist today</a:t>
            </a:r>
            <a:r>
              <a:rPr/>
              <a:t> — scattered across repos, configs, and environments.</a:t>
            </a:r>
          </a:p>
          <a:p>
            <a:pPr lvl="0" indent="0" marL="1270000">
              <a:buNone/>
            </a:pPr>
            <a:r>
              <a:rPr sz="2000" i="1"/>
              <a:t>Catch our previous webinar for a deeper dive on this topic — link in the chat.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GitGuardian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Platform overview &amp; MCP architecture</a:t>
            </a:r>
          </a:p>
        </p:txBody>
      </p:sp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GitGuardian at a Glance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The #1 secrets detection platform</a:t>
            </a:r>
            <a:r>
              <a:rPr/>
              <a:t>, trusted by 600K+ developers.</a:t>
            </a:r>
          </a:p>
          <a:p>
            <a:pPr lvl="0"/>
            <a:r>
              <a:rPr b="1"/>
              <a:t>500+ secret detectors</a:t>
            </a:r>
            <a:r>
              <a:rPr/>
              <a:t> — API keys, tokens, passwords, certificates</a:t>
            </a:r>
          </a:p>
          <a:p>
            <a:pPr lvl="0"/>
            <a:r>
              <a:rPr b="1"/>
              <a:t>Monitors code everywhere</a:t>
            </a:r>
            <a:r>
              <a:rPr/>
              <a:t> — GitHub, GitLab, Bitbucket, CI/CD, Docker images</a:t>
            </a:r>
          </a:p>
          <a:p>
            <a:pPr lvl="0"/>
            <a:r>
              <a:rPr b="1"/>
              <a:t>Real-time scanning</a:t>
            </a:r>
            <a:r>
              <a:rPr/>
              <a:t> — pre-commit, pre-push, and in CI/CD pipelines</a:t>
            </a:r>
          </a:p>
          <a:p>
            <a:pPr lvl="0"/>
            <a:r>
              <a:rPr b="1"/>
              <a:t>Incident management</a:t>
            </a:r>
            <a:r>
              <a:rPr/>
              <a:t> — track, assign, and remediate from one dashboard</a:t>
            </a:r>
          </a:p>
          <a:p>
            <a:pPr lvl="0"/>
            <a:r>
              <a:rPr b="1"/>
              <a:t>Honeytokens</a:t>
            </a:r>
            <a:r>
              <a:rPr/>
              <a:t> — plant decoy credentials to detect intrusions</a:t>
            </a:r>
          </a:p>
          <a:p>
            <a:pPr lvl="0" indent="0" marL="0">
              <a:buNone/>
            </a:pPr>
            <a:r>
              <a:rPr/>
              <a:t>Works across the full SDLC — from IDE to production.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Quick MCP Refresher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Model Context Protocol</a:t>
            </a:r>
            <a:r>
              <a:rPr/>
              <a:t> — an open standard for connecting AI agents to external tools.</a:t>
            </a:r>
          </a:p>
          <a:p>
            <a:pPr lvl="0" indent="0">
              <a:buNone/>
            </a:pPr>
            <a:r>
              <a:rPr>
                <a:latin typeface="Courier"/>
              </a:rPr>
              <a:t>┌──────────────────┐          ┌──────────────────┐
│   MCP Client     │  JSON-RPC│   MCP Server      │
│ (AI App / Agent) │◄────────►│ (Tool / Service)  │
│  Claude, Cursor, │   2.0    │  GitGuardian,      │
│  Windsurf, etc.  │          │  CyberArk, etc.    │
└──────────────────┘          └──────────────────┘</a:t>
            </a:r>
          </a:p>
          <a:p>
            <a:pPr lvl="0"/>
            <a:r>
              <a:rPr/>
              <a:t>Agent </a:t>
            </a:r>
            <a:r>
              <a:rPr b="1"/>
              <a:t>discovers</a:t>
            </a:r>
            <a:r>
              <a:rPr/>
              <a:t> tools at runtime and </a:t>
            </a:r>
            <a:r>
              <a:rPr b="1"/>
              <a:t>decides</a:t>
            </a:r>
            <a:r>
              <a:rPr/>
              <a:t> which to call</a:t>
            </a:r>
          </a:p>
          <a:p>
            <a:pPr lvl="0"/>
            <a:r>
              <a:rPr b="1"/>
              <a:t>Write once, use everywhere</a:t>
            </a:r>
            <a:r>
              <a:rPr/>
              <a:t> — any MCP client can use any MCP server</a:t>
            </a:r>
          </a:p>
          <a:p>
            <a:pPr lvl="0"/>
            <a:r>
              <a:rPr/>
              <a:t>Maintained by the </a:t>
            </a:r>
            <a:r>
              <a:rPr b="1"/>
              <a:t>Linux Foundation</a:t>
            </a:r>
            <a:r>
              <a:rPr/>
              <a:t> (Agentic AI Foundation)</a:t>
            </a:r>
          </a:p>
        </p:txBody>
      </p:sp>
    </p:spTree>
  </p:cSld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GitGuardian MCP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Real-time secrets detection directly in your IDE</a:t>
            </a:r>
            <a:r>
              <a:rPr/>
              <a:t> — wherever your agent lives.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{BC31AEC4-3AE5-4DDC-B856-EBBD7CF7CAAB}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What it does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scan_secrets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Scan code for </a:t>
                      </a:r>
                      <a:r>
                        <a:rPr b="1"/>
                        <a:t>500+ secret types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list_incidents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View secret incidents in your repo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remediate_secret_incidents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Guided remediation with </a:t>
                      </a:r>
                      <a:r>
                        <a:rPr b="1"/>
                        <a:t>best practices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generate_honey_tokens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Honeytokens for </a:t>
                      </a:r>
                      <a:r>
                        <a:rPr b="1"/>
                        <a:t>breach detection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solidFill>
                  <a:srgbClr val="06287E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"mcpServers"</a:t>
            </a:r>
            <a:r>
              <a:rPr>
                <a:solidFill>
                  <a:srgbClr val="06287E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{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"gitguardian"</a:t>
            </a:r>
            <a:r>
              <a:rPr>
                <a:solidFill>
                  <a:srgbClr val="06287E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{</a:t>
            </a:r>
            <a:br/>
            <a:r>
              <a:rPr>
                <a:latin typeface="Courier"/>
              </a:rPr>
              <a:t>    </a:t>
            </a:r>
            <a:r>
              <a:rPr>
                <a:solidFill>
                  <a:srgbClr val="902000"/>
                </a:solidFill>
                <a:latin typeface="Courier"/>
              </a:rPr>
              <a:t>"command"</a:t>
            </a:r>
            <a:r>
              <a:rPr>
                <a:solidFill>
                  <a:srgbClr val="06287E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"pipx"</a:t>
            </a:r>
            <a:r>
              <a:rPr>
                <a:solidFill>
                  <a:srgbClr val="06287E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902000"/>
                </a:solidFill>
                <a:latin typeface="Courier"/>
              </a:rPr>
              <a:t>"args"</a:t>
            </a:r>
            <a:r>
              <a:rPr>
                <a:solidFill>
                  <a:srgbClr val="06287E"/>
                </a:solidFill>
                <a:latin typeface="Courier"/>
              </a:rPr>
              <a:t>: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07020"/>
                </a:solidFill>
                <a:latin typeface="Courier"/>
              </a:rPr>
              <a:t>[</a:t>
            </a:r>
            <a:r>
              <a:rPr>
                <a:solidFill>
                  <a:srgbClr val="4070A0"/>
                </a:solidFill>
                <a:latin typeface="Courier"/>
              </a:rPr>
              <a:t>"run"</a:t>
            </a:r>
            <a:r>
              <a:rPr>
                <a:solidFill>
                  <a:srgbClr val="007020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"ggshield"</a:t>
            </a:r>
            <a:r>
              <a:rPr>
                <a:solidFill>
                  <a:srgbClr val="007020"/>
                </a:solidFill>
                <a:latin typeface="Courier"/>
              </a:rPr>
              <a:t>,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"mcp"</a:t>
            </a:r>
            <a:r>
              <a:rPr>
                <a:solidFill>
                  <a:srgbClr val="007020"/>
                </a:solidFill>
                <a:latin typeface="Courier"/>
              </a:rPr>
              <a:t>]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}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06287E"/>
                </a:solidFill>
                <a:latin typeface="Courier"/>
              </a:rPr>
              <a:t>}</a:t>
            </a:r>
          </a:p>
          <a:p>
            <a:pPr lvl="0" indent="0" marL="0">
              <a:buNone/>
            </a:pPr>
            <a:r>
              <a:rPr b="1"/>
              <a:t>Open source</a:t>
            </a:r>
            <a:r>
              <a:rPr/>
              <a:t> — </a:t>
            </a:r>
            <a:r>
              <a:rPr>
                <a:hlinkClick r:id="rId2"/>
              </a:rPr>
              <a:t>github.com/GitGuardian/gg-mcp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Built for 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GitGuardian MCP Server is built with security in mind:</a:t>
            </a:r>
          </a:p>
          <a:p>
            <a:pPr lvl="0"/>
            <a:r>
              <a:rPr b="1"/>
              <a:t>Read-only by design</a:t>
            </a:r>
            <a:r>
              <a:rPr/>
              <a:t> — minimizes risk, no destructive actions</a:t>
            </a:r>
          </a:p>
          <a:p>
            <a:pPr lvl="0"/>
            <a:r>
              <a:rPr b="1"/>
              <a:t>Safe and supervised</a:t>
            </a:r>
            <a:r>
              <a:rPr/>
              <a:t> — agent behavior is auditable</a:t>
            </a:r>
          </a:p>
          <a:p>
            <a:pPr lvl="0"/>
            <a:r>
              <a:rPr b="1"/>
              <a:t>500+ detectors</a:t>
            </a:r>
            <a:r>
              <a:rPr/>
              <a:t> — covers all major secret types</a:t>
            </a:r>
          </a:p>
          <a:p>
            <a:pPr lvl="0"/>
            <a:r>
              <a:rPr b="1"/>
              <a:t>Works with your stack</a:t>
            </a:r>
            <a:r>
              <a:rPr/>
              <a:t> — language and framework agnostic</a:t>
            </a:r>
          </a:p>
          <a:p>
            <a:pPr lvl="0" indent="0" marL="1270000">
              <a:buNone/>
            </a:pPr>
            <a:r>
              <a:rPr sz="2000" i="1"/>
              <a:t>“A new security primitive — proactive, context-aware security actions directly in the development environment.”</a:t>
            </a:r>
            <a:r>
              <a:rPr sz="2000"/>
              <a:t> </a:t>
            </a:r>
            <a:r>
              <a:rPr sz="2000" i="1"/>
              <a:t>— Eric Fourrier, CEO GitGuardian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Your Hosts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</a:p>
          <a:p>
            <a:pPr lvl="0" indent="0" marL="0">
              <a:buNone/>
            </a:pPr>
            <a:r>
              <a:rPr/>
              <a:t>Mathieu BellonProduct ManagerGitGuardian</a:t>
            </a:r>
          </a:p>
          <a:p>
            <a:pPr lvl="0" indent="0" marL="0">
              <a:buNone/>
            </a:pPr>
            <a:r>
              <a:rPr/>
              <a:t>Or GeislerSoftware EngineerCyberArk</a:t>
            </a:r>
          </a:p>
          <a:p>
            <a:pPr lvl="0" indent="0" marL="0">
              <a:buNone/>
            </a:pPr>
            <a:r>
              <a:rPr/>
              <a:t>Dwayne McDanielDev Advocate · ModeratorGitGuardian</a:t>
            </a:r>
          </a:p>
          <a:p>
            <a:pPr lvl="0" indent="0" marL="1270000">
              <a:buNone/>
            </a:pPr>
            <a:r>
              <a:rPr sz="2000" i="1"/>
              <a:t>Questions? Drop them in the chat — we’ll have a live Q&amp;A at the end.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CyberArk Conjur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Platform overview &amp; MCP architecture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CyberArk Conjur at a Glance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Enterprise-grade secrets management</a:t>
            </a:r>
            <a:r>
              <a:rPr/>
              <a:t> for DevOps and cloud-native workloads.</a:t>
            </a:r>
          </a:p>
          <a:p>
            <a:pPr lvl="0"/>
            <a:r>
              <a:rPr b="1"/>
              <a:t>Centralized secrets vault</a:t>
            </a:r>
            <a:r>
              <a:rPr/>
              <a:t> — store, rotate, and manage credentials at scale</a:t>
            </a:r>
          </a:p>
          <a:p>
            <a:pPr lvl="0"/>
            <a:r>
              <a:rPr b="1"/>
              <a:t>Policy-as-code</a:t>
            </a:r>
            <a:r>
              <a:rPr/>
              <a:t> — access control defined in declarative policies</a:t>
            </a:r>
          </a:p>
          <a:p>
            <a:pPr lvl="0"/>
            <a:r>
              <a:rPr b="1"/>
              <a:t>Dynamic secrets</a:t>
            </a:r>
            <a:r>
              <a:rPr/>
              <a:t> — just-in-time credential generation</a:t>
            </a:r>
          </a:p>
          <a:p>
            <a:pPr lvl="0"/>
            <a:r>
              <a:rPr b="1"/>
              <a:t>Integrations everywhere</a:t>
            </a:r>
            <a:r>
              <a:rPr/>
              <a:t> — Kubernetes, Ansible, Terraform, Jenkins, CI/CD</a:t>
            </a:r>
          </a:p>
          <a:p>
            <a:pPr lvl="0"/>
            <a:r>
              <a:rPr b="1"/>
              <a:t>Audit trail</a:t>
            </a:r>
            <a:r>
              <a:rPr/>
              <a:t> — every secret access is logged and traceable</a:t>
            </a:r>
          </a:p>
          <a:p>
            <a:pPr lvl="0" indent="0" marL="0">
              <a:buNone/>
            </a:pPr>
            <a:r>
              <a:rPr/>
              <a:t>Conjur is the foundation for securing </a:t>
            </a:r>
            <a:r>
              <a:rPr b="1"/>
              <a:t>non-human identities</a:t>
            </a:r>
            <a:r>
              <a:rPr/>
              <a:t> in the enterprise.</a:t>
            </a:r>
          </a:p>
        </p:txBody>
      </p:sp>
    </p:spTree>
  </p:cSld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CyberArk Conjur MCP Server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AI-driven secrets vaulting directly from your IDE.</a:t>
            </a:r>
          </a:p>
          <a:p>
            <a:pPr lvl="0" indent="0" marL="0">
              <a:buNone/>
            </a:pPr>
            <a:r>
              <a:rPr/>
              <a:t>The CyberArk MCP server lets an AI agent </a:t>
            </a:r>
            <a:r>
              <a:rPr b="1"/>
              <a:t>store secrets in Conjur</a:t>
            </a:r>
            <a:r>
              <a:rPr/>
              <a:t> — the developer never leaves their editor.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4381500"/>
        </p:xfrm>
        <a:graphic>
          <a:graphicData uri="http://schemas.openxmlformats.org/drawingml/2006/table">
            <a:tbl>
              <a:tblPr firstRow="1" bandRow="1">
                <a:tableStyleId>{BC31AEC4-3AE5-4DDC-B856-EBBD7CF7CAAB}</a:tableStyleId>
              </a:tblPr>
              <a:tblGrid>
                <a:gridCol w="2552700"/>
                <a:gridCol w="25527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Tool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What it does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store_secret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Store a credential securely in Conjur vault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retrieve_secret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Fetch a secret by its vault reference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list_secrets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List available secrets and their policies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>
                          <a:latin typeface="Courier"/>
                        </a:rPr>
                        <a:t>rotate_secret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Trigger rotation of a stored credential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agent handles the vault API, auth, and policy — </a:t>
            </a:r>
            <a:r>
              <a:rPr b="1"/>
              <a:t>the developer just says “fix it”</a:t>
            </a:r>
            <a:r>
              <a:rPr/>
              <a:t>.</a:t>
            </a:r>
          </a:p>
        </p:txBody>
      </p:sp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Two MCP Servers, One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GitGuardian and CyberArk MCP servers work </a:t>
            </a:r>
            <a:r>
              <a:rPr b="1"/>
              <a:t>side by side</a:t>
            </a:r>
            <a:r>
              <a:rPr/>
              <a:t>:</a:t>
            </a:r>
          </a:p>
          <a:p>
            <a:pPr lvl="0" indent="0">
              <a:buNone/>
            </a:pPr>
            <a:r>
              <a:rPr>
                <a:latin typeface="Courier"/>
              </a:rPr>
              <a:t>   AI Agent (IDE)       GitGuardian MCP       CyberArk Conjur MCP
  ┌───────────────┐    ┌─────────────────┐    ┌─────────────────┐
  │ Orchestrates  │───►│  DETECT         │    │                 │
  │ both servers  │    │  What secrets   │    │                 │
  │ automatically │    │  are exposed?   │    │                 │
  │               │    │  REMEDIATE      │───►│  VAULT          │
  │               │    │  How to fix it? │    │  Store securely │
  └───────────────┘    └─────────────────┘    └─────────────────┘</a:t>
            </a:r>
          </a:p>
          <a:p>
            <a:pPr lvl="0"/>
            <a:r>
              <a:rPr b="1"/>
              <a:t>Lower cognitive load</a:t>
            </a:r>
            <a:r>
              <a:rPr/>
              <a:t> — devs don’t need to know vault APIs</a:t>
            </a:r>
          </a:p>
          <a:p>
            <a:pPr lvl="0"/>
            <a:r>
              <a:rPr b="1"/>
              <a:t>Faster remediation</a:t>
            </a:r>
            <a:r>
              <a:rPr/>
              <a:t> — from detection to vault in seconds</a:t>
            </a:r>
          </a:p>
          <a:p>
            <a:pPr lvl="0"/>
            <a:r>
              <a:rPr b="1"/>
              <a:t>Consistent policy</a:t>
            </a:r>
            <a:r>
              <a:rPr/>
              <a:t> — secrets land in the right vault with the right ACLs</a:t>
            </a:r>
          </a:p>
        </p:txBody>
      </p:sp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Demo Deep Dive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Let’s walk through each step</a:t>
            </a:r>
          </a:p>
        </p:txBody>
      </p:sp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Starting Point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developer finds themselves in a </a:t>
            </a:r>
            <a:r>
              <a:rPr b="1"/>
              <a:t>common situation</a:t>
            </a:r>
            <a:r>
              <a:rPr/>
              <a:t>:</a:t>
            </a:r>
          </a:p>
          <a:p>
            <a:pPr lvl="0"/>
            <a:r>
              <a:rPr/>
              <a:t>Working on a feature, pulling in configs from various sources</a:t>
            </a:r>
          </a:p>
          <a:p>
            <a:pPr lvl="0"/>
            <a:r>
              <a:rPr/>
              <a:t>Hardcoded API keys, database passwords, cloud credentials in the code</a:t>
            </a:r>
          </a:p>
          <a:p>
            <a:pPr lvl="0"/>
            <a:r>
              <a:rPr b="1"/>
              <a:t>They may not even realize</a:t>
            </a:r>
            <a:r>
              <a:rPr/>
              <a:t> some of these are secrets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config.py - a typical file with secret sprawl</a:t>
            </a:r>
            <a:br/>
            <a:r>
              <a:rPr>
                <a:latin typeface="Courier"/>
              </a:rPr>
              <a:t>AWS_ACCESS_KEY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"AKIA2E0A8F3B244C9986"</a:t>
            </a:r>
            <a:br/>
            <a:r>
              <a:rPr>
                <a:latin typeface="Courier"/>
              </a:rPr>
              <a:t>DB_PASSWORD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"super_secret_prod_password"</a:t>
            </a:r>
            <a:br/>
            <a:r>
              <a:rPr>
                <a:latin typeface="Courier"/>
              </a:rPr>
              <a:t>SLACK_WEBHOOK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</a:t>
            </a:r>
            <a:r>
              <a:rPr>
                <a:solidFill>
                  <a:srgbClr val="4070A0"/>
                </a:solidFill>
                <a:latin typeface="Courier"/>
              </a:rPr>
              <a:t>"https://hooks.slack.com/services/T00/B00/xxxxx"</a:t>
            </a:r>
          </a:p>
          <a:p>
            <a:pPr lvl="0" indent="0" marL="0">
              <a:buNone/>
            </a:pPr>
            <a:r>
              <a:rPr/>
              <a:t>This is the starting point for most secret leaks.</a:t>
            </a:r>
          </a:p>
        </p:txBody>
      </p:sp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Asking AI for Help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developer knows </a:t>
            </a:r>
            <a:r>
              <a:rPr b="1"/>
              <a:t>plaintext secrets are bad</a:t>
            </a:r>
            <a:r>
              <a:rPr/>
              <a:t> — they ask the AI agent:</a:t>
            </a:r>
          </a:p>
          <a:p>
            <a:pPr lvl="0" indent="0">
              <a:buNone/>
            </a:pPr>
            <a:r>
              <a:rPr>
                <a:latin typeface="Courier"/>
              </a:rPr>
              <a:t>Developer: "Can you review my code for security issues
            and help me fix anything you find?"</a:t>
            </a:r>
          </a:p>
          <a:p>
            <a:pPr lvl="0" indent="0" marL="0">
              <a:buNone/>
            </a:pPr>
            <a:r>
              <a:rPr/>
              <a:t>The developer doesn’t need to know: - Which scanner to use or how to configure it - Which vault to store secrets in - What the vault API looks like</a:t>
            </a:r>
          </a:p>
          <a:p>
            <a:pPr lvl="0" indent="0" marL="0">
              <a:buNone/>
            </a:pPr>
            <a:r>
              <a:rPr b="1"/>
              <a:t>The AI agent figures all of that out</a:t>
            </a:r>
            <a:r>
              <a:rPr/>
              <a:t> using the MCP servers available to it.</a:t>
            </a:r>
          </a:p>
        </p:txBody>
      </p:sp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GitGuardian MCP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agent calls </a:t>
            </a:r>
            <a:r>
              <a:rPr>
                <a:latin typeface="Courier"/>
              </a:rPr>
              <a:t>scan_secrets</a:t>
            </a:r>
            <a:r>
              <a:rPr/>
              <a:t> and detects </a:t>
            </a:r>
            <a:r>
              <a:rPr b="1"/>
              <a:t>3 hardcoded credentials</a:t>
            </a:r>
            <a:r>
              <a:rPr/>
              <a:t>:</a:t>
            </a:r>
          </a:p>
          <a:p>
            <a:pPr lvl="0" indent="0">
              <a:buNone/>
            </a:pPr>
            <a:r>
              <a:rPr>
                <a:latin typeface="Courier"/>
              </a:rPr>
              <a:t>Agent: ⚠ I found 3 secrets in config.py:
       1. AWS Access Key (line 2) — HIGH severity
       2. Database Password (line 3) — HIGH severity
       3. Slack Webhook URL (line 4) — MEDIUM severity
       Let me remediate these for you.</a:t>
            </a:r>
          </a:p>
          <a:p>
            <a:pPr lvl="0" indent="0" marL="0">
              <a:buNone/>
            </a:pPr>
            <a:r>
              <a:rPr b="1"/>
              <a:t>Without MCP</a:t>
            </a:r>
            <a:r>
              <a:rPr/>
              <a:t>: run CLI manually, read output, look up docs, file tickets.</a:t>
            </a:r>
          </a:p>
          <a:p>
            <a:pPr lvl="0" indent="0" marL="0">
              <a:buNone/>
            </a:pPr>
            <a:r>
              <a:rPr b="1"/>
              <a:t>With MCP</a:t>
            </a:r>
            <a:r>
              <a:rPr/>
              <a:t> — it happens in one natural language request.</a:t>
            </a:r>
          </a:p>
        </p:txBody>
      </p:sp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CyberArk Conjur MCP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agent calls the CyberArk MCP server to </a:t>
            </a:r>
            <a:r>
              <a:rPr b="1"/>
              <a:t>vault each secret</a:t>
            </a:r>
            <a:r>
              <a:rPr/>
              <a:t>:</a:t>
            </a:r>
          </a:p>
          <a:p>
            <a:pPr lvl="0" indent="0">
              <a:buNone/>
            </a:pPr>
            <a:r>
              <a:rPr>
                <a:latin typeface="Courier"/>
              </a:rPr>
              <a:t>Agent: I'll store these secrets in Conjur vault:
       1. ✅ AWS key → conjur/prod/aws/access-key
       2. ✅ DB password → conjur/prod/db/password
       3. ✅ Slack webhook → conjur/prod/slack/webhook
       Updating your code to use vault references...</a:t>
            </a:r>
          </a:p>
          <a:p>
            <a:pPr lvl="0" indent="0" marL="0">
              <a:buNone/>
            </a:pPr>
            <a:r>
              <a:rPr b="1"/>
              <a:t>Without MCP</a:t>
            </a:r>
            <a:r>
              <a:rPr/>
              <a:t>: log into Conjur, understand policy structure, create paths/ACLs, manually replace secrets, test runtime access.</a:t>
            </a:r>
          </a:p>
          <a:p>
            <a:pPr lvl="0" indent="0" marL="0">
              <a:buNone/>
            </a:pPr>
            <a:r>
              <a:rPr b="1"/>
              <a:t>With MCP</a:t>
            </a:r>
            <a:r>
              <a:rPr/>
              <a:t> — the AI handles vault API, auth, policies, and code updates.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We’ll Cover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347663">
              <a:buAutoNum type="arabicPeriod"/>
            </a:pPr>
            <a:r>
              <a:rPr b="1"/>
              <a:t>Live Demo</a:t>
            </a:r>
            <a:r>
              <a:rPr/>
              <a:t> — Watch AI detect secrets and vault them automatically</a:t>
            </a:r>
          </a:p>
          <a:p>
            <a:pPr lvl="0" indent="0" marL="347663">
              <a:buAutoNum type="arabicPeriod"/>
            </a:pPr>
            <a:r>
              <a:rPr b="1"/>
              <a:t>Why We Built This</a:t>
            </a:r>
            <a:r>
              <a:rPr/>
              <a:t> — The rise of NHIs, secret sprawl, and vault sprawl</a:t>
            </a:r>
          </a:p>
          <a:p>
            <a:pPr lvl="0" indent="0" marL="347663">
              <a:buAutoNum type="arabicPeriod"/>
            </a:pPr>
            <a:r>
              <a:rPr b="1"/>
              <a:t>The Bigger Picture</a:t>
            </a:r>
            <a:r>
              <a:rPr/>
              <a:t> — Identity-based workloads vs. enterprise reality</a:t>
            </a:r>
          </a:p>
          <a:p>
            <a:pPr lvl="0" indent="0" marL="347663">
              <a:buAutoNum type="arabicPeriod"/>
            </a:pPr>
            <a:r>
              <a:rPr b="1"/>
              <a:t>GitGuardian Platform &amp; MCP</a:t>
            </a:r>
            <a:r>
              <a:rPr/>
              <a:t> — Detection, remediation, honeytokens</a:t>
            </a:r>
          </a:p>
          <a:p>
            <a:pPr lvl="0" indent="0" marL="347663">
              <a:buAutoNum type="arabicPeriod"/>
            </a:pPr>
            <a:r>
              <a:rPr b="1"/>
              <a:t>CyberArk Conjur &amp; MCP</a:t>
            </a:r>
            <a:r>
              <a:rPr/>
              <a:t> — Secrets management and vault integration</a:t>
            </a:r>
          </a:p>
          <a:p>
            <a:pPr lvl="0" indent="0" marL="347663">
              <a:buAutoNum type="arabicPeriod"/>
            </a:pPr>
            <a:r>
              <a:rPr b="1"/>
              <a:t>Demo Deep Dive</a:t>
            </a:r>
            <a:r>
              <a:rPr/>
              <a:t> — Step-by-step walkthrough of what happened</a:t>
            </a:r>
          </a:p>
          <a:p>
            <a:pPr lvl="0" indent="0" marL="347663">
              <a:buAutoNum type="arabicPeriod"/>
            </a:pPr>
            <a:r>
              <a:rPr b="1"/>
              <a:t>Putting It All Together</a:t>
            </a:r>
            <a:r>
              <a:rPr/>
              <a:t> — Key takeaways and Q&amp;A</a:t>
            </a:r>
          </a:p>
        </p:txBody>
      </p:sp>
    </p:spTree>
  </p:cSld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Result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code is now </a:t>
            </a:r>
            <a:r>
              <a:rPr b="1"/>
              <a:t>clean and secure</a:t>
            </a:r>
            <a:r>
              <a:rPr/>
              <a:t>:</a:t>
            </a:r>
          </a:p>
          <a:p>
            <a:pPr lvl="0" indent="0">
              <a:buNone/>
            </a:pPr>
            <a:r>
              <a:rPr i="1">
                <a:solidFill>
                  <a:srgbClr val="60A0B0"/>
                </a:solidFill>
                <a:latin typeface="Courier"/>
              </a:rPr>
              <a:t># config.py - after AI remediation</a:t>
            </a:r>
            <a:br/>
            <a:r>
              <a:rPr b="1">
                <a:solidFill>
                  <a:srgbClr val="008000"/>
                </a:solidFill>
                <a:latin typeface="Courier"/>
              </a:rPr>
              <a:t>import</a:t>
            </a:r>
            <a:r>
              <a:rPr>
                <a:latin typeface="Courier"/>
              </a:rPr>
              <a:t> os</a:t>
            </a:r>
            <a:br/>
            <a:r>
              <a:rPr>
                <a:latin typeface="Courier"/>
              </a:rPr>
              <a:t>AWS_ACCESS_KEY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os.environ[</a:t>
            </a:r>
            <a:r>
              <a:rPr>
                <a:solidFill>
                  <a:srgbClr val="4070A0"/>
                </a:solidFill>
                <a:latin typeface="Courier"/>
              </a:rPr>
              <a:t>"CONJUR_AWS_ACCESS_KEY"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DB_PASSWORD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os.environ[</a:t>
            </a:r>
            <a:r>
              <a:rPr>
                <a:solidFill>
                  <a:srgbClr val="4070A0"/>
                </a:solidFill>
                <a:latin typeface="Courier"/>
              </a:rPr>
              <a:t>"CONJUR_DB_PASSWORD"</a:t>
            </a:r>
            <a:r>
              <a:rPr>
                <a:latin typeface="Courier"/>
              </a:rPr>
              <a:t>]</a:t>
            </a:r>
            <a:br/>
            <a:r>
              <a:rPr>
                <a:latin typeface="Courier"/>
              </a:rPr>
              <a:t>SLACK_WEBHOOK </a:t>
            </a:r>
            <a:r>
              <a:rPr>
                <a:solidFill>
                  <a:srgbClr val="666666"/>
                </a:solidFill>
                <a:latin typeface="Courier"/>
              </a:rPr>
              <a:t>=</a:t>
            </a:r>
            <a:r>
              <a:rPr>
                <a:latin typeface="Courier"/>
              </a:rPr>
              <a:t> os.environ[</a:t>
            </a:r>
            <a:r>
              <a:rPr>
                <a:solidFill>
                  <a:srgbClr val="4070A0"/>
                </a:solidFill>
                <a:latin typeface="Courier"/>
              </a:rPr>
              <a:t>"CONJUR_SLACK_WEBHOOK"</a:t>
            </a:r>
            <a:r>
              <a:rPr>
                <a:latin typeface="Courier"/>
              </a:rPr>
              <a:t>]</a:t>
            </a:r>
          </a:p>
          <a:p>
            <a:pPr lvl="0"/>
            <a:r>
              <a:rPr/>
              <a:t>Secrets in </a:t>
            </a:r>
            <a:r>
              <a:rPr b="1"/>
              <a:t>Conjur vault</a:t>
            </a:r>
            <a:r>
              <a:rPr/>
              <a:t> with proper policies</a:t>
            </a:r>
          </a:p>
          <a:p>
            <a:pPr lvl="0"/>
            <a:r>
              <a:rPr/>
              <a:t>Code uses </a:t>
            </a:r>
            <a:r>
              <a:rPr b="1"/>
              <a:t>environment variables</a:t>
            </a:r>
            <a:r>
              <a:rPr/>
              <a:t> injected at runtime</a:t>
            </a:r>
          </a:p>
          <a:p>
            <a:pPr lvl="0"/>
            <a:r>
              <a:rPr b="1"/>
              <a:t>No hardcoded secrets</a:t>
            </a:r>
            <a:r>
              <a:rPr/>
              <a:t> — no risk of leaking to git</a:t>
            </a:r>
          </a:p>
          <a:p>
            <a:pPr lvl="0" indent="0" marL="0">
              <a:buNone/>
            </a:pPr>
            <a:r>
              <a:rPr b="1"/>
              <a:t>Total time: seconds.</a:t>
            </a:r>
            <a:r>
              <a:rPr/>
              <a:t> Without AI: 30-60 min per secret.</a:t>
            </a:r>
          </a:p>
        </p:txBody>
      </p:sp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Putting It All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From detection to vault in seconds</a:t>
            </a:r>
          </a:p>
        </p:txBody>
      </p:sp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Complete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  Developer (IDE)         GitGuardian MCP         CyberArk MCP
       │                        │                       │
       │  "Review my code"      │                       │
       │───────────────────────►│                       │
       │                        │  scan_secrets         │
       │   ⚠ Found 3 secrets    │                       │
       │◄───────────────────────│                       │
       │                        │                       │
       │  "Help me fix these"   │                       │
       │───────────────────────►│  remediation plan     │
       │                        │──────────────────────►│
       │                        │                       │  store in vault
       │                        │◄──────────────────────│  return references
       │   ✅ Secrets vaulted    │                       │
       │◄───────────────────────│                       │
       │   Code updated with vault references           │</a:t>
            </a:r>
          </a:p>
        </p:txBody>
      </p:sp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This Matters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0" y="0"/>
          <a:ext cx="9144000" cy="5143500"/>
        </p:xfrm>
        <a:graphic>
          <a:graphicData uri="http://schemas.openxmlformats.org/drawingml/2006/table">
            <a:tbl>
              <a:tblPr firstRow="1" bandRow="1">
                <a:tableStyleId>{BC31AEC4-3AE5-4DDC-B856-EBBD7CF7CAAB}</a:tableStyleId>
              </a:tblPr>
              <a:tblGrid>
                <a:gridCol w="4572000"/>
                <a:gridCol w="4572000"/>
              </a:tblGrid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Without MCP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With GitGuardian + CyberArk MCP</a:t>
                      </a:r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Secrets found in CI/CD (hours later)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Secrets found </a:t>
                      </a:r>
                      <a:r>
                        <a:rPr b="1"/>
                        <a:t>while coding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Manual triage and ticket creation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AI-guided</a:t>
                      </a:r>
                      <a:r>
                        <a:rPr/>
                        <a:t> remediation in IDE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Developer looks up vault docs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AI </a:t>
                      </a:r>
                      <a:r>
                        <a:rPr b="1"/>
                        <a:t>knows</a:t>
                      </a:r>
                      <a:r>
                        <a:rPr/>
                        <a:t> the vault API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30-60 min per secret to vault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Seconds</a:t>
                      </a:r>
                      <a:r>
                        <a:rPr/>
                        <a:t> per secret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Context switch to 3+ tools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Stay in your editor</a:t>
                      </a:r>
                    </a:p>
                  </a:txBody>
                </a:tc>
              </a:tr>
              <a:tr h="0"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/>
                        <a:t>Cognitive load on the developer</a:t>
                      </a:r>
                    </a:p>
                  </a:txBody>
                </a:tc>
                <a:tc>
                  <a:txBody>
                    <a:bodyPr/>
                    <a:lstStyle/>
                    <a:p>
                      <a:pPr lvl="0" indent="0" marL="0">
                        <a:buNone/>
                      </a:pPr>
                      <a:r>
                        <a:rPr b="1"/>
                        <a:t>AI handles the toil</a:t>
                      </a:r>
                    </a:p>
                  </a:txBody>
                </a:tc>
              </a:tr>
            </a:tbl>
          </a:graphicData>
        </a:graphic>
      </p:graphicFrame>
    </p:spTree>
  </p:cSld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Find It. Fix It. Sustain It.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 b="1"/>
              <a:t>Find it.</a:t>
            </a:r>
            <a:r>
              <a:rPr/>
              <a:t> Detect exposed secrets and risky patterns with GitGuardian’s 500+ detectors — in your IDE, in CI/CD, across all repos.</a:t>
            </a:r>
          </a:p>
          <a:p>
            <a:pPr lvl="0" indent="0" marL="0">
              <a:buNone/>
            </a:pPr>
            <a:r>
              <a:rPr b="1"/>
              <a:t>Fix it.</a:t>
            </a:r>
            <a:r>
              <a:rPr/>
              <a:t> AI uses CyberArk Conjur MCP to vault secrets with the right policies, automatically. From detection to remediation in seconds — no context switching.</a:t>
            </a:r>
          </a:p>
          <a:p>
            <a:pPr lvl="0" indent="0" marL="0">
              <a:buNone/>
            </a:pPr>
            <a:r>
              <a:rPr b="1"/>
              <a:t>Sustain it.</a:t>
            </a:r>
            <a:r>
              <a:rPr/>
              <a:t> Make it continuous. Monitor for regressions, enforce rotation, track NHI lifecycle — even as teams, repos, and vaults scale across the enterprise.</a:t>
            </a:r>
          </a:p>
          <a:p>
            <a:pPr lvl="0" indent="0" marL="1270000">
              <a:buNone/>
            </a:pPr>
            <a:r>
              <a:rPr sz="2000" i="1"/>
              <a:t>One workflow. Two MCP servers. A secure-by-default developer experience.</a:t>
            </a:r>
          </a:p>
        </p:txBody>
      </p:sp>
    </p:spTree>
  </p:cSld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347663">
              <a:buAutoNum type="arabicPeriod"/>
            </a:pPr>
            <a:r>
              <a:rPr b="1"/>
              <a:t>Secret &amp; vault sprawl is real</a:t>
            </a:r>
            <a:r>
              <a:rPr/>
              <a:t> — NHIs outnumber humans 50:1 and growing</a:t>
            </a:r>
          </a:p>
          <a:p>
            <a:pPr lvl="0" indent="0" marL="347663">
              <a:buAutoNum type="arabicPeriod"/>
            </a:pPr>
            <a:r>
              <a:rPr b="1"/>
              <a:t>Find it</a:t>
            </a:r>
            <a:r>
              <a:rPr/>
              <a:t> — GitGuardian detects secrets in your IDE, before they reach git</a:t>
            </a:r>
          </a:p>
          <a:p>
            <a:pPr lvl="0" indent="0" marL="347663">
              <a:buAutoNum type="arabicPeriod"/>
            </a:pPr>
            <a:r>
              <a:rPr b="1"/>
              <a:t>Fix it</a:t>
            </a:r>
            <a:r>
              <a:rPr/>
              <a:t> — CyberArk Conjur vaults them automatically via MCP, no context switching</a:t>
            </a:r>
          </a:p>
          <a:p>
            <a:pPr lvl="0" indent="0" marL="347663">
              <a:buAutoNum type="arabicPeriod"/>
            </a:pPr>
            <a:r>
              <a:rPr b="1"/>
              <a:t>Sustain it</a:t>
            </a:r>
            <a:r>
              <a:rPr/>
              <a:t> — continuous monitoring, rotation enforcement, and governance at scale</a:t>
            </a:r>
          </a:p>
          <a:p>
            <a:pPr lvl="0" indent="0" marL="347663">
              <a:buAutoNum type="arabicPeriod"/>
            </a:pPr>
            <a:r>
              <a:rPr b="1"/>
              <a:t>MCP is the glue</a:t>
            </a:r>
            <a:r>
              <a:rPr/>
              <a:t> — AI agents orchestrate both, so developers focus on code</a:t>
            </a:r>
          </a:p>
        </p:txBody>
      </p:sp>
    </p:spTree>
  </p:cSld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Thank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Questions?</a:t>
            </a:r>
          </a:p>
          <a:p>
            <a:pPr lvl="0" indent="0" marL="0">
              <a:buNone/>
            </a:pPr>
            <a:r>
              <a:rPr>
                <a:hlinkClick r:id="rId2"/>
              </a:rPr>
              <a:t>gitguardian.com</a:t>
            </a:r>
            <a:r>
              <a:rPr/>
              <a:t> · </a:t>
            </a:r>
            <a:r>
              <a:rPr>
                <a:hlinkClick r:id="rId3"/>
              </a:rPr>
              <a:t>cyberark.com/conjur</a:t>
            </a:r>
            <a:r>
              <a:rPr/>
              <a:t> · </a:t>
            </a:r>
            <a:r>
              <a:rPr>
                <a:hlinkClick r:id="rId4"/>
              </a:rPr>
              <a:t>github.com/GitGuardian/gg-mcp</a:t>
            </a:r>
            <a:r>
              <a:rPr/>
              <a:t> · </a:t>
            </a:r>
            <a:r>
              <a:rPr>
                <a:hlinkClick r:id="rId5"/>
              </a:rPr>
              <a:t>modelcontextprotocol.io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Live 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Watch the full workflow end-to-end</a:t>
            </a:r>
          </a:p>
          <a:p>
            <a:pPr lvl="0" indent="0" marL="0">
              <a:spcBef>
                <a:spcPts val="3000"/>
              </a:spcBef>
              <a:buNone/>
            </a:pPr>
            <a:r>
              <a:rPr b="1"/>
              <a:t>Then we’ll break it all down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What You’re About to See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A developer working in their IDE with </a:t>
            </a:r>
            <a:r>
              <a:rPr b="1"/>
              <a:t>two MCP servers</a:t>
            </a:r>
            <a:r>
              <a:rPr/>
              <a:t> running side by side:</a:t>
            </a:r>
          </a:p>
          <a:p>
            <a:pPr lvl="0"/>
            <a:r>
              <a:rPr b="1"/>
              <a:t>GitGuardian MCP</a:t>
            </a:r>
            <a:r>
              <a:rPr/>
              <a:t> — detects hardcoded secrets in real time</a:t>
            </a:r>
          </a:p>
          <a:p>
            <a:pPr lvl="0"/>
            <a:r>
              <a:rPr b="1"/>
              <a:t>CyberArk Conjur MCP</a:t>
            </a:r>
            <a:r>
              <a:rPr/>
              <a:t> — stores secrets securely in Conjur vault</a:t>
            </a:r>
          </a:p>
          <a:p>
            <a:pPr lvl="0" indent="0" marL="0">
              <a:buNone/>
            </a:pPr>
            <a:r>
              <a:rPr/>
              <a:t>The AI agent </a:t>
            </a:r>
            <a:r>
              <a:rPr b="1"/>
              <a:t>orchestrates both</a:t>
            </a:r>
            <a:r>
              <a:rPr/>
              <a:t> — no manual steps, no context switching.</a:t>
            </a:r>
          </a:p>
          <a:p>
            <a:pPr lvl="0" indent="0" marL="1270000">
              <a:buNone/>
            </a:pPr>
            <a:r>
              <a:rPr sz="2000" i="1"/>
              <a:t>Pay attention to the flow. We’ll slow it down and explain every step after.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End-to-End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>
              <a:buNone/>
            </a:pPr>
            <a:r>
              <a:rPr>
                <a:latin typeface="Courier"/>
              </a:rPr>
              <a:t>  Developer (IDE)         GitGuardian MCP         CyberArk MCP
       │                        │                       │
       │  "Review my code"      │                       │
       │───────────────────────►│                       │
       │                        │  scan_secrets         │
       │   ⚠ Found 3 secrets    │                       │
       │◄───────────────────────│                       │
       │                        │                       │
       │  "Help me fix these"   │                       │
       │───────────────────────►│  remediation plan     │
       │                        │──────────────────────►│
       │                        │                       │  store in vault
       │                        │◄──────────────────────│  return references
       │   ✅ Secrets vaulted    │                       │
       │◄───────────────────────│                       │
       │   Code updated with vault references           │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Why We Built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spcBef>
                <a:spcPts val="3000"/>
              </a:spcBef>
              <a:buNone/>
            </a:pPr>
            <a:r>
              <a:rPr b="1"/>
              <a:t>The story of NHI rise and secret sprawl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Rise of Non-Human Identities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The number of </a:t>
            </a:r>
            <a:r>
              <a:rPr b="1"/>
              <a:t>non-human identities</a:t>
            </a:r>
            <a:r>
              <a:rPr/>
              <a:t> (NHIs) is exploding:</a:t>
            </a:r>
          </a:p>
          <a:p>
            <a:pPr lvl="0"/>
            <a:r>
              <a:rPr/>
              <a:t>API keys, service accounts, tokens, certificates, OAuth apps</a:t>
            </a:r>
          </a:p>
          <a:p>
            <a:pPr lvl="0"/>
            <a:r>
              <a:rPr/>
              <a:t>NHIs now outnumber human identities </a:t>
            </a:r>
            <a:r>
              <a:rPr b="1"/>
              <a:t>50:1</a:t>
            </a:r>
            <a:r>
              <a:rPr/>
              <a:t> in most enterprises</a:t>
            </a:r>
          </a:p>
          <a:p>
            <a:pPr lvl="0"/>
            <a:r>
              <a:rPr/>
              <a:t>Every microservice, CI/CD pipeline, and cloud resource needs credentials</a:t>
            </a:r>
          </a:p>
          <a:p>
            <a:pPr lvl="0"/>
            <a:r>
              <a:rPr b="1"/>
              <a:t>Each NHI is a potential attack vector</a:t>
            </a:r>
            <a:r>
              <a:rPr/>
              <a:t> if not properly managed</a:t>
            </a:r>
          </a:p>
          <a:p>
            <a:pPr lvl="0" indent="0" marL="1270000">
              <a:buNone/>
            </a:pPr>
            <a:r>
              <a:rPr sz="2000" i="1"/>
              <a:t>The average enterprise manages over 10,000 NHIs — most with no lifecycle management.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Secrets Are Everywhere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Hardcoded secrets are </a:t>
            </a:r>
            <a:r>
              <a:rPr b="1"/>
              <a:t>one of the most common security vulnerabilities</a:t>
            </a:r>
            <a:r>
              <a:rPr/>
              <a:t>:</a:t>
            </a:r>
          </a:p>
          <a:p>
            <a:pPr lvl="0"/>
            <a:r>
              <a:rPr/>
              <a:t>API keys, tokens, passwords committed to repos</a:t>
            </a:r>
          </a:p>
          <a:p>
            <a:pPr lvl="0"/>
            <a:r>
              <a:rPr/>
              <a:t>Detected </a:t>
            </a:r>
            <a:r>
              <a:rPr b="1"/>
              <a:t>too late</a:t>
            </a:r>
            <a:r>
              <a:rPr/>
              <a:t> — often after push</a:t>
            </a:r>
          </a:p>
          <a:p>
            <a:pPr lvl="0"/>
            <a:r>
              <a:rPr/>
              <a:t>Traditional scanners run in CI/CD — </a:t>
            </a:r>
            <a:r>
              <a:rPr b="1"/>
              <a:t>feedback loop is slow</a:t>
            </a:r>
          </a:p>
          <a:p>
            <a:pPr lvl="0"/>
            <a:r>
              <a:rPr/>
              <a:t>Developers must context-switch to security dashboards</a:t>
            </a:r>
          </a:p>
          <a:p>
            <a:pPr lvl="0" indent="0" marL="1270000">
              <a:buNone/>
            </a:pPr>
            <a:r>
              <a:rPr sz="2000" b="1"/>
              <a:t>70%+</a:t>
            </a:r>
            <a:r>
              <a:rPr sz="2000"/>
              <a:t> </a:t>
            </a:r>
            <a:r>
              <a:rPr sz="2000" i="1"/>
              <a:t>of leaked secrets remain valid and exploitable days after exposure.</a:t>
            </a:r>
          </a:p>
          <a:p>
            <a:pPr lvl="0" indent="0" marL="0">
              <a:buNone/>
            </a:pPr>
            <a:r>
              <a:rPr/>
              <a:t>What if your AI coding assistant could catch secrets </a:t>
            </a:r>
            <a:r>
              <a:rPr b="1"/>
              <a:t>before you commit</a:t>
            </a:r>
            <a:r>
              <a:rPr/>
              <a:t>?</a:t>
            </a:r>
          </a:p>
        </p:txBody>
      </p:sp>
    </p:spTree>
  </p:cSld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itGuardian">
  <a:themeElements>
    <a:clrScheme name="Simple Light">
      <a:dk1>
        <a:srgbClr val="000000"/>
      </a:dk1>
      <a:lt1>
        <a:srgbClr val="FFFFFF"/>
      </a:lt1>
      <a:dk2>
        <a:srgbClr val="464C6D"/>
      </a:dk2>
      <a:lt2>
        <a:srgbClr val="F1F3FF"/>
      </a:lt2>
      <a:accent1>
        <a:srgbClr val="CBCDFF"/>
      </a:accent1>
      <a:accent2>
        <a:srgbClr val="121827"/>
      </a:accent2>
      <a:accent3>
        <a:srgbClr val="8DD9CB"/>
      </a:accent3>
      <a:accent4>
        <a:srgbClr val="3F6ECF"/>
      </a:accent4>
      <a:accent5>
        <a:srgbClr val="B587EA"/>
      </a:accent5>
      <a:accent6>
        <a:srgbClr val="9CE982"/>
      </a:accent6>
      <a:hlink>
        <a:srgbClr val="2869F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dcterms:created xsi:type="dcterms:W3CDTF">2026-02-18T14:57:16Z</dcterms:created>
  <dcterms:modified xsi:type="dcterms:W3CDTF">2026-02-18T14:57:16Z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footer">
    <vt:lpwstr> GitGuardianConfidential</vt:lpwstr>
  </property>
  <property fmtid="{D5CDD505-2E9C-101B-9397-08002B2CF9AE}" pid="3" name="marp">
    <vt:lpwstr>True</vt:lpwstr>
  </property>
  <property fmtid="{D5CDD505-2E9C-101B-9397-08002B2CF9AE}" pid="4" name="paginate">
    <vt:lpwstr>True</vt:lpwstr>
  </property>
  <property fmtid="{D5CDD505-2E9C-101B-9397-08002B2CF9AE}" pid="5" name="style">
    <vt:lpwstr>@import url(‘https://fonts.googleapis.com/css2?family=Funnel+Display:wght@300..800&amp;family=Instrument+Sans:ital,wght@0,400..700;1,400..700&amp;display=swap’);/* ═══════════════════════════════════════════════ DARK THEME (default) ═══════════════════════════════════════════════ */ :root { –bg: #0C1222; –fg: #FFFFFF; –fg-secondary: #D6DAE8; –muted: #9AA0B8; –accent: #6B8FE8; –accent-light: #82A4F0; –accent-soft: #5A7FD8; –accent-hover: #4A6FC8; –accent-dark: #A0B8F8; –accent-surface: #151D32; –code-bg: #161E30; –code-inline-fg: #A0B8F8; –table-border: #2A3350; –table-header-bg: #1A2444; –pre-bg: #0A0F1C; –pre-border: #1E2844; –pre-code-fg: #E0E2EA; –blockquote-fg: #B0B8D0; –footer-logo-filter: none; }section { font-family: ‘Instrument Sans’, sans-serif; background-color: var(–bg); color: var(–fg); padding: 50px 80px 100px 80px; justify-content: flex-start; font-size: 26px; line-height: 1.6; }section::after { color: var(–muted); font-size: 0.7em; font-family: ‘Instrument Sans’, sans-serif; }/* Footer */ section footer { display: flex; justify-content: space-between; align-items: center; width: calc(100% - 160px); left: 80px; bottom: 16px; padding-top: 16px; border-top: 2px solid var(–accent); font-family: ‘Instrument Sans’, sans-serif; font-size: 0.75em; color: var(–muted); }section footer .footer-left { display: flex; align-items: center; gap: 10px; color: var(–fg); font-weight: 600; letter-spacing: 0.02em; font-size: 1.05em; }section footer .footer-logo { height: 32px; width: auto; vertical-align: middle; filter: var(–footer-logo-filter); }section footer .footer-right { color: var(–muted); font-weight: 400; font-size: 1.05em; }/* Headings — Funnel Display only */ h1 { font-family: ‘Funnel Display’, sans-serif; color: var(–fg); font-weight: 800; font-size: 2.1em; margin-bottom: 0.3em; letter-spacing: -0.01em; line-height: 1.15; }h2 { font-family: ‘Funnel Display’, sans-serif; color: var(–fg); font-weight: 400; font-size: 1.3em; margin-top: 0; line-height: 1.3; }h3 { font-family: ‘Funnel Display’, sans-serif; color: var(–fg); font-weight: 500; font-size: 1.05em; margin-top: 0.5em; line-height: 1.3; }/* Bold */ strong { color: var(–fg); font-weight: 700; }/* Emphasis = section label */ em { color: var(–accent); font-style: italic; font-size: 0.85em; }/* Links */ a { color: var(–accent-light); text-decoration: none; }a:hover { text-decoration: underline; }/* Lists */ ul, ol { margin-top: 0.3em; }li { margin-bottom: 0.35em; line-height: 1.55; color: var(–fg-secondary); }li strong { color: var(–fg); }li::marker { color: var(–accent); }/* Paragraphs */ p { line-height: 1.6; margin-top: 0.4em; margin-bottom: 0.4em; color: var(–fg-secondary); }/* Inline code */ code { background: var(–code-bg); color: var(–code-inline-fg); padding: 2px 8px; border-radius: 4px; font-size: 0.82em; font-family: ‘SF Mono’, ‘Fira Code’, ‘Cascadia Code’, monospace; border: 1px solid var(–table-border); }/* Code blocks */ pre { background: var(–pre-bg) !important; border: 1px solid var(–pre-border); border-radius: 8px; padding: 18px !important; margin: 0.6em 0; }pre code { color: var(–pre-code-fg); background: transparent; padding: 0; font-size: 0.72em; line-height: 1.5; border: none; }/* Tables */ section table { font-size: 0.72em; border-collapse: collapse; width: 100%; margin: 0.5em 0; font-family: ‘Instrument Sans’, sans-serif; border: none !important; }section table thead th { background: var(–table-header-bg) !important; color: #fff !important; font-weight: 600; text-align: left; padding: 10px 14px; border: none !important; border-bottom: 2px solid var(–accent) !important; }section table tbody td { padding: 10px 14px; border: none !important; border-bottom: 1px solid var(–table-border) !important; color: var(–fg-secondary) !important; background: var(–bg) !important; }section table tbody td strong { color: var(–fg) !important; }section table tbody tr:nth-child(even) td { background: var(–accent-surface) !important; }/* Blockquotes */ blockquote { border-left: 3px solid var(–accent); padding-left: 20px; margin: 0.8em 0; font-size: 0.9em; }blockquote p { color: var(–blockquote-fg); font-style: italic; }blockquote strong { color: var(–fg); }/* Title slide */ section.title { display: flex; flex-direction: column; justify-content: center; align-items: center; text-align: center; padding-bottom: 120px; }section.title h1 { font-size: 2.6em; font-weight: 800; margin-bottom: 0.2em; }section.title h2 { font-size: 1.1em; font-weight: 400; color: var(–fg-secondary); margin-top: 0; font-family: ‘Instrument Sans’, sans-serif; }section.title p { color: var(–muted); font-size: 0.75em; margin-top: 1.5em; font-style: italic; }section.title ol, section.title li { text-align: left; color: var(–fg-secondary); }section.title li strong { color: var(–fg); }/* Section divider slides */ section.divider { display: flex; flex-direction: column; justify-content: center; padding-bottom: 120px; }section.divider h1 { font-size: 2.4em; font-weight: 800; margin-bottom: 0.2em; }section.divider h2 { font-weight: 300; color: var(–fg-secondary); font-size: 1.2em; font-family: ‘Instrument Sans’, sans-serif; }section.divider h3 { font-weight: 300; color: var(–muted); font-size: 0.95em; font-family: ‘Instrument Sans’, sans-serif; }</vt:lpwstr>
  </property>
  <property fmtid="{D5CDD505-2E9C-101B-9397-08002B2CF9AE}" pid="6" name="theme">
    <vt:lpwstr>default</vt:lpwstr>
  </property>
</Properties>
</file>